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324" r:id="rId4"/>
    <p:sldId id="323" r:id="rId5"/>
    <p:sldId id="325" r:id="rId6"/>
    <p:sldId id="326" r:id="rId7"/>
    <p:sldId id="328" r:id="rId8"/>
    <p:sldId id="327" r:id="rId9"/>
    <p:sldId id="329" r:id="rId10"/>
    <p:sldId id="261" r:id="rId11"/>
    <p:sldId id="330" r:id="rId12"/>
    <p:sldId id="331" r:id="rId13"/>
    <p:sldId id="332" r:id="rId14"/>
    <p:sldId id="335" r:id="rId15"/>
    <p:sldId id="334" r:id="rId16"/>
    <p:sldId id="333" r:id="rId17"/>
    <p:sldId id="336" r:id="rId18"/>
    <p:sldId id="309" r:id="rId19"/>
    <p:sldId id="337" r:id="rId20"/>
    <p:sldId id="310" r:id="rId21"/>
    <p:sldId id="338" r:id="rId22"/>
    <p:sldId id="339" r:id="rId23"/>
    <p:sldId id="341" r:id="rId24"/>
    <p:sldId id="343" r:id="rId25"/>
    <p:sldId id="344" r:id="rId26"/>
    <p:sldId id="345" r:id="rId27"/>
    <p:sldId id="346" r:id="rId28"/>
    <p:sldId id="340" r:id="rId29"/>
    <p:sldId id="347" r:id="rId30"/>
    <p:sldId id="348" r:id="rId31"/>
    <p:sldId id="349" r:id="rId32"/>
    <p:sldId id="350" r:id="rId33"/>
    <p:sldId id="351" r:id="rId34"/>
    <p:sldId id="352" r:id="rId35"/>
    <p:sldId id="353" r:id="rId36"/>
    <p:sldId id="354" r:id="rId37"/>
    <p:sldId id="355" r:id="rId38"/>
    <p:sldId id="262" r:id="rId39"/>
    <p:sldId id="356" r:id="rId40"/>
    <p:sldId id="358" r:id="rId41"/>
    <p:sldId id="359" r:id="rId42"/>
    <p:sldId id="361" r:id="rId43"/>
    <p:sldId id="370" r:id="rId44"/>
    <p:sldId id="362" r:id="rId45"/>
    <p:sldId id="363" r:id="rId46"/>
    <p:sldId id="365" r:id="rId47"/>
    <p:sldId id="366" r:id="rId48"/>
    <p:sldId id="367" r:id="rId49"/>
    <p:sldId id="311" r:id="rId50"/>
    <p:sldId id="368" r:id="rId51"/>
    <p:sldId id="287" r:id="rId52"/>
    <p:sldId id="369" r:id="rId53"/>
  </p:sldIdLst>
  <p:sldSz cx="12192000" cy="6858000"/>
  <p:notesSz cx="6858000" cy="9144000"/>
  <p:embeddedFontLst>
    <p:embeddedFont>
      <p:font typeface="Dominique" pitchFamily="50" charset="0"/>
      <p:regular r:id="rId5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43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76000"/>
          </a:xfrm>
          <a:effectLst/>
        </p:spPr>
        <p:txBody>
          <a:bodyPr anchor="b">
            <a:normAutofit/>
          </a:bodyPr>
          <a:lstStyle>
            <a:lvl1pPr algn="ctr">
              <a:defRPr sz="8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effectLst/>
        </p:spPr>
        <p:txBody>
          <a:bodyPr>
            <a:normAutofit/>
          </a:bodyPr>
          <a:lstStyle>
            <a:lvl1pPr marL="0" indent="0" algn="ctr">
              <a:buNone/>
              <a:defRPr sz="4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E9C53-8BFD-4092-AB16-C05109B71A09}" type="datetimeFigureOut">
              <a:rPr lang="en-GB" smtClean="0"/>
              <a:t>08/07/2019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44CFD-C91B-4711-9930-92EAC5D642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07082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E9C53-8BFD-4092-AB16-C05109B71A09}" type="datetimeFigureOut">
              <a:rPr lang="en-GB" smtClean="0"/>
              <a:t>08/07/2019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44CFD-C91B-4711-9930-92EAC5D642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09854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E9C53-8BFD-4092-AB16-C05109B71A09}" type="datetimeFigureOut">
              <a:rPr lang="en-GB" smtClean="0"/>
              <a:t>08/07/2019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44CFD-C91B-4711-9930-92EAC5D642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79595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6000" b="1"/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>
              <a:defRPr sz="4000" b="1"/>
            </a:lvl1pPr>
            <a:lvl2pPr>
              <a:defRPr sz="4000" b="1">
                <a:effectLst/>
              </a:defRPr>
            </a:lvl2pPr>
            <a:lvl3pPr>
              <a:defRPr sz="4000" b="1"/>
            </a:lvl3pPr>
            <a:lvl4pPr>
              <a:defRPr sz="4000" b="1"/>
            </a:lvl4pPr>
            <a:lvl5pPr>
              <a:defRPr sz="4000" b="1"/>
            </a:lvl5pPr>
          </a:lstStyle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E9C53-8BFD-4092-AB16-C05109B71A09}" type="datetimeFigureOut">
              <a:rPr lang="en-GB" smtClean="0"/>
              <a:t>08/07/2019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44CFD-C91B-4711-9930-92EAC5D642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82734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E9C53-8BFD-4092-AB16-C05109B71A09}" type="datetimeFigureOut">
              <a:rPr lang="en-GB" smtClean="0"/>
              <a:t>08/07/2019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44CFD-C91B-4711-9930-92EAC5D642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78179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>
              <a:defRPr sz="6000" b="1"/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>
              <a:defRPr sz="4000" b="1"/>
            </a:lvl1pPr>
            <a:lvl2pPr>
              <a:defRPr sz="4000" b="1"/>
            </a:lvl2pPr>
            <a:lvl3pPr>
              <a:defRPr sz="4000" b="1"/>
            </a:lvl3pPr>
            <a:lvl4pPr>
              <a:defRPr sz="4000" b="1"/>
            </a:lvl4pPr>
            <a:lvl5pPr>
              <a:defRPr sz="4000" b="1"/>
            </a:lvl5pPr>
          </a:lstStyle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>
              <a:defRPr sz="4000" b="1"/>
            </a:lvl1pPr>
            <a:lvl2pPr>
              <a:defRPr sz="4000" b="1"/>
            </a:lvl2pPr>
            <a:lvl3pPr>
              <a:defRPr sz="4000" b="1"/>
            </a:lvl3pPr>
            <a:lvl4pPr>
              <a:defRPr sz="4000" b="1"/>
            </a:lvl4pPr>
            <a:lvl5pPr>
              <a:defRPr sz="4000" b="1"/>
            </a:lvl5pPr>
          </a:lstStyle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E9C53-8BFD-4092-AB16-C05109B71A09}" type="datetimeFigureOut">
              <a:rPr lang="en-GB" smtClean="0"/>
              <a:t>08/07/2019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44CFD-C91B-4711-9930-92EAC5D642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73587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E9C53-8BFD-4092-AB16-C05109B71A09}" type="datetimeFigureOut">
              <a:rPr lang="en-GB" smtClean="0"/>
              <a:t>08/07/2019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44CFD-C91B-4711-9930-92EAC5D642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24177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6000" b="1"/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E9C53-8BFD-4092-AB16-C05109B71A09}" type="datetimeFigureOut">
              <a:rPr lang="en-GB" smtClean="0"/>
              <a:t>08/07/2019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44CFD-C91B-4711-9930-92EAC5D642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2852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E9C53-8BFD-4092-AB16-C05109B71A09}" type="datetimeFigureOut">
              <a:rPr lang="en-GB" smtClean="0"/>
              <a:t>08/07/2019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44CFD-C91B-4711-9930-92EAC5D642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79660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E9C53-8BFD-4092-AB16-C05109B71A09}" type="datetimeFigureOut">
              <a:rPr lang="en-GB" smtClean="0"/>
              <a:t>08/07/2019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44CFD-C91B-4711-9930-92EAC5D642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6589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E9C53-8BFD-4092-AB16-C05109B71A09}" type="datetimeFigureOut">
              <a:rPr lang="en-GB" smtClean="0"/>
              <a:t>08/07/2019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44CFD-C91B-4711-9930-92EAC5D642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08531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2E9C53-8BFD-4092-AB16-C05109B71A09}" type="datetimeFigureOut">
              <a:rPr lang="en-GB" smtClean="0"/>
              <a:t>08/07/2019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D44CFD-C91B-4711-9930-92EAC5D642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739199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sz="9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ominique" pitchFamily="50" charset="0"/>
              </a:rPr>
              <a:t>Event Streaming</a:t>
            </a:r>
            <a:endParaRPr lang="en-GB" sz="9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ominique" pitchFamily="50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GB" sz="50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ominique" pitchFamily="50" charset="0"/>
            </a:endParaRPr>
          </a:p>
          <a:p>
            <a:r>
              <a:rPr lang="en-GB" sz="5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ominique" pitchFamily="50" charset="0"/>
              </a:rPr>
              <a:t>Oskar Dudycz</a:t>
            </a:r>
            <a:endParaRPr lang="en-GB" sz="5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ominique" pitchFamily="50" charset="0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 flipV="1">
            <a:off x="2531708" y="3397181"/>
            <a:ext cx="6885991" cy="101182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8214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Commands vs Events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pPr marL="514350" indent="-514350">
              <a:buAutoNum type="arabicPeriod"/>
            </a:pPr>
            <a:r>
              <a:rPr lang="en-GB" dirty="0" smtClean="0"/>
              <a:t>All about intent.</a:t>
            </a:r>
          </a:p>
          <a:p>
            <a:pPr marL="514350" indent="-514350">
              <a:buAutoNum type="arabicPeriod"/>
            </a:pPr>
            <a:r>
              <a:rPr lang="en-GB" dirty="0" smtClean="0"/>
              <a:t>Directed</a:t>
            </a:r>
          </a:p>
          <a:p>
            <a:pPr marL="514350" indent="-514350">
              <a:buAutoNum type="arabicPeriod"/>
            </a:pPr>
            <a:r>
              <a:rPr lang="en-GB" dirty="0" smtClean="0"/>
              <a:t>Single addressable destination</a:t>
            </a:r>
          </a:p>
          <a:p>
            <a:pPr marL="514350" indent="-514350">
              <a:buAutoNum type="arabicPeriod"/>
            </a:pPr>
            <a:r>
              <a:rPr lang="en-GB" dirty="0" smtClean="0"/>
              <a:t>Models personal communication</a:t>
            </a:r>
          </a:p>
          <a:p>
            <a:pPr marL="514350" indent="-514350">
              <a:buAutoNum type="arabicPeriod"/>
            </a:pPr>
            <a:r>
              <a:rPr lang="en-GB" dirty="0" smtClean="0"/>
              <a:t>Distributed focus</a:t>
            </a:r>
          </a:p>
          <a:p>
            <a:pPr marL="514350" indent="-514350">
              <a:buAutoNum type="arabicPeriod"/>
            </a:pPr>
            <a:r>
              <a:rPr lang="en-GB" dirty="0" smtClean="0"/>
              <a:t>Command &amp; Control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pPr marL="514350" indent="-514350">
              <a:buAutoNum type="arabicPeriod"/>
            </a:pPr>
            <a:r>
              <a:rPr lang="en-GB" dirty="0" err="1" smtClean="0"/>
              <a:t>Intentless</a:t>
            </a:r>
            <a:endParaRPr lang="en-GB" dirty="0" smtClean="0"/>
          </a:p>
          <a:p>
            <a:pPr marL="514350" indent="-514350">
              <a:buAutoNum type="arabicPeriod"/>
            </a:pPr>
            <a:r>
              <a:rPr lang="en-GB" dirty="0" smtClean="0"/>
              <a:t>Anonymous</a:t>
            </a:r>
          </a:p>
          <a:p>
            <a:pPr marL="514350" indent="-514350">
              <a:buAutoNum type="arabicPeriod"/>
            </a:pPr>
            <a:r>
              <a:rPr lang="en-GB" dirty="0" smtClean="0"/>
              <a:t>Just happened – for others (0-N) to observe</a:t>
            </a:r>
          </a:p>
          <a:p>
            <a:pPr marL="514350" indent="-514350">
              <a:buAutoNum type="arabicPeriod"/>
            </a:pPr>
            <a:r>
              <a:rPr lang="en-GB" dirty="0" smtClean="0"/>
              <a:t>Models broadcast (speakers corner)</a:t>
            </a:r>
          </a:p>
          <a:p>
            <a:pPr marL="514350" indent="-514350">
              <a:buAutoNum type="arabicPeriod"/>
            </a:pPr>
            <a:r>
              <a:rPr lang="en-GB" dirty="0" smtClean="0"/>
              <a:t>Local focus.</a:t>
            </a:r>
          </a:p>
          <a:p>
            <a:pPr marL="514350" indent="-514350">
              <a:buAutoNum type="arabicPeriod"/>
            </a:pPr>
            <a:r>
              <a:rPr lang="en-GB" dirty="0" smtClean="0"/>
              <a:t>Autonomy</a:t>
            </a:r>
          </a:p>
          <a:p>
            <a:pPr marL="514350" indent="-514350">
              <a:buAutoNum type="arabicPeriod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14072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smtClean="0"/>
              <a:t>What is an event STREAM?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8226" y="1901596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smtClean="0"/>
              <a:t>ORDERED  SEQUENCE    of EVENTS</a:t>
            </a:r>
          </a:p>
          <a:p>
            <a:pPr marL="0" indent="0">
              <a:buNone/>
            </a:pPr>
            <a:r>
              <a:rPr lang="en-GB" dirty="0"/>
              <a:t> </a:t>
            </a:r>
            <a:r>
              <a:rPr lang="en-GB" dirty="0" smtClean="0"/>
              <a:t>              COLLECTION</a:t>
            </a:r>
          </a:p>
          <a:p>
            <a:pPr marL="0" indent="0">
              <a:buNone/>
            </a:pPr>
            <a:r>
              <a:rPr lang="en-GB" dirty="0"/>
              <a:t> </a:t>
            </a:r>
            <a:r>
              <a:rPr lang="en-GB" dirty="0" smtClean="0"/>
              <a:t>                  QUEUE</a:t>
            </a:r>
            <a:endParaRPr lang="en-GB" dirty="0"/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3004457" y="1399592"/>
            <a:ext cx="5766318" cy="13578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3004457" y="2066731"/>
            <a:ext cx="55984" cy="1693507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77588">
            <a:off x="5615129" y="3930060"/>
            <a:ext cx="5334931" cy="251927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2" name="Straight Connector 11"/>
          <p:cNvCxnSpPr/>
          <p:nvPr/>
        </p:nvCxnSpPr>
        <p:spPr>
          <a:xfrm flipH="1" flipV="1">
            <a:off x="5450630" y="2066731"/>
            <a:ext cx="177282" cy="1693508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6133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smtClean="0"/>
              <a:t>What is an event STREAM?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8226" y="1901596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smtClean="0"/>
              <a:t>ORDERED  SEQUENCE    of EVENTS</a:t>
            </a:r>
          </a:p>
          <a:p>
            <a:pPr marL="0" indent="0">
              <a:buNone/>
            </a:pPr>
            <a:r>
              <a:rPr lang="en-GB" dirty="0"/>
              <a:t> </a:t>
            </a:r>
            <a:r>
              <a:rPr lang="en-GB" dirty="0" smtClean="0"/>
              <a:t>              COLLECTION</a:t>
            </a:r>
          </a:p>
          <a:p>
            <a:pPr marL="0" indent="0">
              <a:buNone/>
            </a:pPr>
            <a:r>
              <a:rPr lang="en-GB" dirty="0"/>
              <a:t> </a:t>
            </a:r>
            <a:r>
              <a:rPr lang="en-GB" dirty="0" smtClean="0"/>
              <a:t>                  QUEUE</a:t>
            </a:r>
            <a:endParaRPr lang="en-GB" dirty="0"/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3004457" y="1399592"/>
            <a:ext cx="5766318" cy="13578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3004457" y="2066731"/>
            <a:ext cx="55984" cy="1693507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77588">
            <a:off x="5615129" y="3930060"/>
            <a:ext cx="5334931" cy="251927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2" name="Straight Connector 11"/>
          <p:cNvCxnSpPr/>
          <p:nvPr/>
        </p:nvCxnSpPr>
        <p:spPr>
          <a:xfrm flipH="1" flipV="1">
            <a:off x="5450630" y="2066731"/>
            <a:ext cx="177282" cy="1693508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99214">
            <a:off x="-124418" y="3866462"/>
            <a:ext cx="5087537" cy="286173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49052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smtClean="0"/>
              <a:t>What is an event STREAM?</a:t>
            </a:r>
            <a:endParaRPr lang="en-GB" dirty="0"/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3004457" y="1399592"/>
            <a:ext cx="5766318" cy="13578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44378">
            <a:off x="6584925" y="3098571"/>
            <a:ext cx="5852160" cy="388924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46988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smtClean="0"/>
              <a:t>What is an event STREAM?</a:t>
            </a:r>
            <a:endParaRPr lang="en-GB" dirty="0"/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3004457" y="1399592"/>
            <a:ext cx="5766318" cy="13578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44378">
            <a:off x="6584925" y="3098571"/>
            <a:ext cx="5852160" cy="3889248"/>
          </a:xfrm>
          <a:prstGeom prst="rect">
            <a:avLst/>
          </a:prstGeom>
          <a:solidFill>
            <a:schemeClr val="accent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37104">
            <a:off x="-828162" y="2395375"/>
            <a:ext cx="6596367" cy="472959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0925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smtClean="0"/>
              <a:t>What is an event STREAM?</a:t>
            </a:r>
            <a:endParaRPr lang="en-GB" dirty="0"/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3004457" y="1399592"/>
            <a:ext cx="5766318" cy="13578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44378">
            <a:off x="6584925" y="3098571"/>
            <a:ext cx="5852160" cy="388924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37104">
            <a:off x="-828162" y="2395375"/>
            <a:ext cx="6596367" cy="472959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21402">
            <a:off x="1623570" y="1689239"/>
            <a:ext cx="6030870" cy="403826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83301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smtClean="0"/>
              <a:t>What is an event STREAM?</a:t>
            </a:r>
            <a:endParaRPr lang="en-GB" dirty="0"/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3004457" y="1399592"/>
            <a:ext cx="5766318" cy="13578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44378">
            <a:off x="6584925" y="3098571"/>
            <a:ext cx="5852160" cy="388924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37104">
            <a:off x="-828162" y="2395375"/>
            <a:ext cx="6596367" cy="472959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21402">
            <a:off x="1623570" y="1689239"/>
            <a:ext cx="6030870" cy="403826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54177">
            <a:off x="1667886" y="1860283"/>
            <a:ext cx="9871782" cy="477882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15772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909457" cy="4351338"/>
          </a:xfrm>
        </p:spPr>
        <p:txBody>
          <a:bodyPr/>
          <a:lstStyle/>
          <a:p>
            <a:pPr marL="0" indent="0">
              <a:buNone/>
            </a:pPr>
            <a:r>
              <a:rPr lang="en-GB" dirty="0" smtClean="0"/>
              <a:t>EVENTs QUEUE:</a:t>
            </a:r>
          </a:p>
          <a:p>
            <a:r>
              <a:rPr lang="en-GB" dirty="0" smtClean="0"/>
              <a:t>USER VIEWED PAGE</a:t>
            </a:r>
          </a:p>
          <a:p>
            <a:r>
              <a:rPr lang="en-GB" dirty="0" smtClean="0"/>
              <a:t>CUSTOMER X Purchased product Y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3478" y="1825625"/>
            <a:ext cx="4990322" cy="4351338"/>
          </a:xfrm>
        </p:spPr>
        <p:txBody>
          <a:bodyPr/>
          <a:lstStyle/>
          <a:p>
            <a:pPr marL="0" indent="0">
              <a:buNone/>
            </a:pPr>
            <a:r>
              <a:rPr lang="en-GB" dirty="0" smtClean="0"/>
              <a:t>JOB (commands) QUEUE:</a:t>
            </a:r>
          </a:p>
          <a:p>
            <a:r>
              <a:rPr lang="en-GB" dirty="0" smtClean="0"/>
              <a:t>Please send this email to John</a:t>
            </a:r>
          </a:p>
          <a:p>
            <a:r>
              <a:rPr lang="en-GB" dirty="0" smtClean="0"/>
              <a:t>Please charge this Credit card</a:t>
            </a:r>
          </a:p>
          <a:p>
            <a:endParaRPr lang="en-GB" dirty="0" smtClean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dirty="0" smtClean="0"/>
              <a:t>What is an event STREAM?</a:t>
            </a:r>
            <a:endParaRPr lang="en-GB" dirty="0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3004457" y="1399592"/>
            <a:ext cx="5766318" cy="13578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838200" y="2388637"/>
            <a:ext cx="2763417" cy="78569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6475445" y="2346648"/>
            <a:ext cx="4766387" cy="16254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3288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smtClean="0"/>
              <a:t>THE ORIGINS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05184">
            <a:off x="1594413" y="2106854"/>
            <a:ext cx="9003174" cy="3098413"/>
          </a:xfrm>
        </p:spPr>
      </p:pic>
      <p:cxnSp>
        <p:nvCxnSpPr>
          <p:cNvPr id="6" name="Straight Connector 5"/>
          <p:cNvCxnSpPr/>
          <p:nvPr/>
        </p:nvCxnSpPr>
        <p:spPr>
          <a:xfrm>
            <a:off x="6351037" y="6534474"/>
            <a:ext cx="3007567" cy="65879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itle 1"/>
          <p:cNvSpPr txBox="1">
            <a:spLocks/>
          </p:cNvSpPr>
          <p:nvPr/>
        </p:nvSpPr>
        <p:spPr>
          <a:xfrm>
            <a:off x="2791408" y="5379706"/>
            <a:ext cx="10515600" cy="13255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dirty="0" smtClean="0"/>
              <a:t>LINKED in</a:t>
            </a:r>
            <a:endParaRPr lang="en-GB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3782009" y="1547817"/>
            <a:ext cx="4441371" cy="13480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4307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smtClean="0"/>
              <a:t>THE ORIGINS</a:t>
            </a:r>
            <a:endParaRPr lang="en-GB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3782009" y="1547817"/>
            <a:ext cx="4441371" cy="13480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5279">
            <a:off x="2104150" y="2091628"/>
            <a:ext cx="7610475" cy="42672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18992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smtClean="0"/>
              <a:t>What is an event?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64128" y="2508087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err="1" smtClean="0"/>
              <a:t>EventS</a:t>
            </a:r>
            <a:r>
              <a:rPr lang="en-GB" dirty="0" smtClean="0"/>
              <a:t> represent </a:t>
            </a:r>
          </a:p>
          <a:p>
            <a:pPr marL="0" indent="0">
              <a:buNone/>
            </a:pPr>
            <a:r>
              <a:rPr lang="en-GB" dirty="0" smtClean="0"/>
              <a:t>          Facts </a:t>
            </a:r>
          </a:p>
          <a:p>
            <a:pPr marL="0" indent="0">
              <a:buNone/>
            </a:pPr>
            <a:r>
              <a:rPr lang="en-GB" dirty="0" smtClean="0"/>
              <a:t>of information</a:t>
            </a:r>
            <a:endParaRPr lang="en-GB" dirty="0"/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3419670" y="1399592"/>
            <a:ext cx="5099179" cy="74028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27744">
            <a:off x="7105564" y="1768039"/>
            <a:ext cx="5661521" cy="881784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8" name="Straight Connector 7"/>
          <p:cNvCxnSpPr/>
          <p:nvPr/>
        </p:nvCxnSpPr>
        <p:spPr>
          <a:xfrm flipV="1">
            <a:off x="1632080" y="3123931"/>
            <a:ext cx="1251856" cy="74028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2809291" y="3770855"/>
            <a:ext cx="1251856" cy="74028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1636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31882">
            <a:off x="1532852" y="1906953"/>
            <a:ext cx="8939682" cy="374603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GB" dirty="0" smtClean="0"/>
              <a:t>THE ORIGINS</a:t>
            </a:r>
            <a:endParaRPr lang="en-GB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6351037" y="6534474"/>
            <a:ext cx="3007567" cy="65879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itle 1"/>
          <p:cNvSpPr txBox="1">
            <a:spLocks/>
          </p:cNvSpPr>
          <p:nvPr/>
        </p:nvSpPr>
        <p:spPr>
          <a:xfrm>
            <a:off x="2791408" y="5379706"/>
            <a:ext cx="10515600" cy="13255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dirty="0" smtClean="0"/>
              <a:t>LINKED in</a:t>
            </a:r>
            <a:endParaRPr lang="en-GB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3782009" y="1547817"/>
            <a:ext cx="4441371" cy="13480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9013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GB" dirty="0" smtClean="0"/>
              <a:t>{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err="1" smtClean="0"/>
              <a:t>eventType</a:t>
            </a:r>
            <a:r>
              <a:rPr lang="en-GB" dirty="0" smtClean="0"/>
              <a:t>: “</a:t>
            </a:r>
            <a:r>
              <a:rPr lang="en-GB" dirty="0" err="1" smtClean="0"/>
              <a:t>ProjectCreated</a:t>
            </a:r>
            <a:r>
              <a:rPr lang="en-GB" dirty="0" smtClean="0"/>
              <a:t>”,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smtClean="0"/>
              <a:t>Version: 1,</a:t>
            </a:r>
          </a:p>
          <a:p>
            <a:pPr marL="0" indent="0">
              <a:buNone/>
            </a:pPr>
            <a:r>
              <a:rPr lang="en-GB" dirty="0" smtClean="0"/>
              <a:t>	Timestamp: ‘2019-05-08”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smtClean="0"/>
              <a:t>Data: {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smtClean="0"/>
              <a:t>	ID: 134596,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smtClean="0"/>
              <a:t>	Name: “Apollo 13”,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smtClean="0"/>
              <a:t>	</a:t>
            </a:r>
            <a:r>
              <a:rPr lang="en-GB" dirty="0" err="1" smtClean="0"/>
              <a:t>ManagerID</a:t>
            </a:r>
            <a:r>
              <a:rPr lang="en-GB" dirty="0" smtClean="0"/>
              <a:t>: “Tom.hanks@Hollywood.com”,</a:t>
            </a:r>
            <a:r>
              <a:rPr lang="en-GB" dirty="0"/>
              <a:t>	</a:t>
            </a:r>
            <a:r>
              <a:rPr lang="en-GB" dirty="0" smtClean="0"/>
              <a:t>	</a:t>
            </a:r>
          </a:p>
          <a:p>
            <a:pPr marL="0" indent="0">
              <a:buNone/>
            </a:pPr>
            <a:r>
              <a:rPr lang="en-GB" dirty="0" smtClean="0"/>
              <a:t>	}</a:t>
            </a:r>
          </a:p>
          <a:p>
            <a:pPr marL="0" indent="0">
              <a:buNone/>
            </a:pPr>
            <a:r>
              <a:rPr lang="en-GB" dirty="0"/>
              <a:t>}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GB" dirty="0" smtClean="0"/>
              <a:t>THE ORIGINS</a:t>
            </a:r>
            <a:endParaRPr lang="en-GB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3782009" y="1547817"/>
            <a:ext cx="4441371" cy="13480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744047" y="2588951"/>
            <a:ext cx="1775926" cy="63269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1800809" y="3000473"/>
            <a:ext cx="1324946" cy="61140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744047" y="3424824"/>
            <a:ext cx="1493675" cy="74156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1828411" y="3916897"/>
            <a:ext cx="662473" cy="84397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2704323" y="4298604"/>
            <a:ext cx="318796" cy="1856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2849725" y="4711796"/>
            <a:ext cx="552060" cy="45281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V="1">
            <a:off x="2912706" y="5197151"/>
            <a:ext cx="1040364" cy="40271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4016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GB" dirty="0" smtClean="0"/>
              <a:t>Message BUS</a:t>
            </a:r>
            <a:endParaRPr lang="en-GB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3782009" y="1547817"/>
            <a:ext cx="4441371" cy="13480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Content Placeholder 2"/>
          <p:cNvSpPr txBox="1">
            <a:spLocks/>
          </p:cNvSpPr>
          <p:nvPr/>
        </p:nvSpPr>
        <p:spPr>
          <a:xfrm>
            <a:off x="1128226" y="1901596"/>
            <a:ext cx="5692452" cy="435133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smtClean="0"/>
              <a:t>Decoupled Logic</a:t>
            </a:r>
          </a:p>
          <a:p>
            <a:r>
              <a:rPr lang="en-GB" dirty="0" smtClean="0"/>
              <a:t>Publish/subscribe Semantic</a:t>
            </a:r>
          </a:p>
          <a:p>
            <a:r>
              <a:rPr lang="en-GB" dirty="0" smtClean="0"/>
              <a:t>Synchronous Communication</a:t>
            </a:r>
          </a:p>
          <a:p>
            <a:r>
              <a:rPr lang="en-GB" dirty="0" smtClean="0"/>
              <a:t>Direct Connection (RPC, P2P, ETC.)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 smtClean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5814" y="567531"/>
            <a:ext cx="3433436" cy="350973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2411" y="3376443"/>
            <a:ext cx="3405871" cy="348155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83036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GB" dirty="0" smtClean="0"/>
              <a:t>Message BUS</a:t>
            </a:r>
            <a:endParaRPr lang="en-GB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3782009" y="1547817"/>
            <a:ext cx="4441371" cy="13480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0278" y="1889107"/>
            <a:ext cx="4769597" cy="487558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40554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0277" y="1881039"/>
            <a:ext cx="4757237" cy="486295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GB" dirty="0" smtClean="0"/>
              <a:t>Message BUS</a:t>
            </a:r>
            <a:endParaRPr lang="en-GB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3782009" y="1547817"/>
            <a:ext cx="4441371" cy="13480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6813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0277" y="1844112"/>
            <a:ext cx="4904891" cy="501388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GB" dirty="0" smtClean="0"/>
              <a:t>Message BUS</a:t>
            </a:r>
            <a:endParaRPr lang="en-GB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3782009" y="1547817"/>
            <a:ext cx="4441371" cy="13480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2325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0277" y="1844112"/>
            <a:ext cx="4904891" cy="501388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GB" dirty="0" smtClean="0"/>
              <a:t>Message BUS</a:t>
            </a:r>
            <a:endParaRPr lang="en-GB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3782009" y="1547817"/>
            <a:ext cx="4441371" cy="13480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970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7042" y="1824654"/>
            <a:ext cx="4969568" cy="508000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GB" dirty="0" smtClean="0"/>
              <a:t>Message BUS</a:t>
            </a:r>
            <a:endParaRPr lang="en-GB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3782009" y="1547817"/>
            <a:ext cx="4441371" cy="13480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4763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GB" dirty="0" smtClean="0"/>
              <a:t>Streaming system</a:t>
            </a:r>
            <a:endParaRPr lang="en-GB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3782009" y="1547817"/>
            <a:ext cx="4441371" cy="13480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Content Placeholder 2"/>
          <p:cNvSpPr txBox="1">
            <a:spLocks/>
          </p:cNvSpPr>
          <p:nvPr/>
        </p:nvSpPr>
        <p:spPr>
          <a:xfrm>
            <a:off x="1128227" y="1901596"/>
            <a:ext cx="6214966" cy="435133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smtClean="0"/>
              <a:t>Decoupled Logic</a:t>
            </a:r>
          </a:p>
          <a:p>
            <a:r>
              <a:rPr lang="en-GB" dirty="0" smtClean="0"/>
              <a:t>Publish/subscribe Semantic</a:t>
            </a:r>
          </a:p>
          <a:p>
            <a:r>
              <a:rPr lang="en-GB" dirty="0" smtClean="0"/>
              <a:t>Asynchronous Communication</a:t>
            </a:r>
          </a:p>
          <a:p>
            <a:r>
              <a:rPr lang="en-GB" dirty="0" smtClean="0"/>
              <a:t>REPLAY Mechanism</a:t>
            </a:r>
          </a:p>
          <a:p>
            <a:r>
              <a:rPr lang="en-GB" dirty="0" smtClean="0"/>
              <a:t>Built IN Storage (DURABILITY)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 smtClean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8226" y="634482"/>
            <a:ext cx="2993702" cy="306022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2289" y="3376443"/>
            <a:ext cx="3405871" cy="348155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24939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GB" dirty="0" smtClean="0"/>
              <a:t>Streaming system</a:t>
            </a:r>
            <a:endParaRPr lang="en-GB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3782009" y="1547817"/>
            <a:ext cx="4441371" cy="13480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2009" y="2127379"/>
            <a:ext cx="4456021" cy="4555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189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smtClean="0"/>
              <a:t>What is an event?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64128" y="2508087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err="1" smtClean="0"/>
              <a:t>EventS</a:t>
            </a:r>
            <a:r>
              <a:rPr lang="en-GB" dirty="0" smtClean="0"/>
              <a:t> Happened</a:t>
            </a:r>
          </a:p>
          <a:p>
            <a:pPr marL="0" indent="0">
              <a:buNone/>
            </a:pPr>
            <a:r>
              <a:rPr lang="en-GB" dirty="0" smtClean="0"/>
              <a:t>In The PAST</a:t>
            </a:r>
            <a:endParaRPr lang="en-GB" dirty="0"/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3419670" y="1399592"/>
            <a:ext cx="5099179" cy="74028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27744">
            <a:off x="7105564" y="1768039"/>
            <a:ext cx="5661521" cy="881784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8" name="Straight Connector 7"/>
          <p:cNvCxnSpPr/>
          <p:nvPr/>
        </p:nvCxnSpPr>
        <p:spPr>
          <a:xfrm flipV="1">
            <a:off x="1632080" y="3123931"/>
            <a:ext cx="1251856" cy="74028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2809291" y="3770855"/>
            <a:ext cx="1251856" cy="74028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6624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2010" y="2127379"/>
            <a:ext cx="4497314" cy="459725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GB" dirty="0" smtClean="0"/>
              <a:t>Streaming system</a:t>
            </a:r>
            <a:endParaRPr lang="en-GB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3782009" y="1547817"/>
            <a:ext cx="4441371" cy="13480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3071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4665" y="2089204"/>
            <a:ext cx="4572003" cy="467360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GB" dirty="0" smtClean="0"/>
              <a:t>Streaming system</a:t>
            </a:r>
            <a:endParaRPr lang="en-GB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3782009" y="1547817"/>
            <a:ext cx="4441371" cy="13480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0446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GB" dirty="0" smtClean="0"/>
              <a:t>Streaming system</a:t>
            </a:r>
            <a:endParaRPr lang="en-GB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3782009" y="1547817"/>
            <a:ext cx="4441371" cy="13480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2009" y="2127379"/>
            <a:ext cx="4456021" cy="4555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03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GB" dirty="0" smtClean="0"/>
              <a:t>Streaming system</a:t>
            </a:r>
            <a:endParaRPr lang="en-GB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3782009" y="1547817"/>
            <a:ext cx="4441371" cy="13480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2009" y="2127379"/>
            <a:ext cx="4456021" cy="4555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413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GB" dirty="0" smtClean="0"/>
              <a:t>Streaming system</a:t>
            </a:r>
            <a:endParaRPr lang="en-GB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3782009" y="1547817"/>
            <a:ext cx="4441371" cy="13480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7466" y="2569186"/>
            <a:ext cx="5930456" cy="269001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0106" y="5518133"/>
            <a:ext cx="2497723" cy="120160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69877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GB" dirty="0" smtClean="0"/>
              <a:t>Streaming system</a:t>
            </a:r>
            <a:endParaRPr lang="en-GB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3782009" y="1547817"/>
            <a:ext cx="4441371" cy="13480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7466" y="2569186"/>
            <a:ext cx="5930456" cy="269001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7466" y="2334913"/>
            <a:ext cx="5965968" cy="338249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0106" y="5518133"/>
            <a:ext cx="2497723" cy="120160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51019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GB" dirty="0" smtClean="0"/>
              <a:t>Streaming system</a:t>
            </a:r>
            <a:endParaRPr lang="en-GB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3782009" y="1547817"/>
            <a:ext cx="4441371" cy="13480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6677" y="2414814"/>
            <a:ext cx="4687546" cy="322268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0106" y="5518133"/>
            <a:ext cx="2497723" cy="120160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72919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GB" dirty="0" smtClean="0"/>
              <a:t>Streaming system</a:t>
            </a:r>
            <a:endParaRPr lang="en-GB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3782009" y="1547817"/>
            <a:ext cx="4441371" cy="13480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3294" y="2391904"/>
            <a:ext cx="5948212" cy="333810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0106" y="5518133"/>
            <a:ext cx="2497723" cy="120160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19163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Event driven services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GB" dirty="0" smtClean="0"/>
              <a:t>Receive and react (or not) to facts that are coming it’s way</a:t>
            </a:r>
          </a:p>
          <a:p>
            <a:pPr marL="514350" indent="-514350">
              <a:buAutoNum type="arabicPeriod"/>
            </a:pPr>
            <a:r>
              <a:rPr lang="en-GB" dirty="0" smtClean="0"/>
              <a:t>Publish new facts (asynchronously) to the rest of the world</a:t>
            </a:r>
          </a:p>
        </p:txBody>
      </p:sp>
    </p:spTree>
    <p:extLst>
      <p:ext uri="{BB962C8B-B14F-4D97-AF65-F5344CB8AC3E}">
        <p14:creationId xmlns:p14="http://schemas.microsoft.com/office/powerpoint/2010/main" val="3374768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018" y="2389085"/>
            <a:ext cx="3684942" cy="376682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GB" dirty="0" smtClean="0"/>
              <a:t>Eventual consistency</a:t>
            </a:r>
            <a:endParaRPr lang="en-GB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3782009" y="1547817"/>
            <a:ext cx="4441371" cy="13480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1495" y="2295330"/>
            <a:ext cx="3776659" cy="3860584"/>
          </a:xfrm>
          <a:prstGeom prst="rect">
            <a:avLst/>
          </a:prstGeom>
        </p:spPr>
      </p:pic>
      <p:sp>
        <p:nvSpPr>
          <p:cNvPr id="2" name="Right Arrow 1"/>
          <p:cNvSpPr/>
          <p:nvPr/>
        </p:nvSpPr>
        <p:spPr>
          <a:xfrm>
            <a:off x="4749281" y="3421239"/>
            <a:ext cx="2519265" cy="953897"/>
          </a:xfrm>
          <a:prstGeom prst="rightArrow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663762">
            <a:off x="4886135" y="2332738"/>
            <a:ext cx="1871455" cy="108128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6179977" y="2276010"/>
            <a:ext cx="574196" cy="110799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GB" sz="6600" b="1" dirty="0" smtClean="0"/>
              <a:t>?</a:t>
            </a:r>
            <a:endParaRPr lang="en-GB" sz="6600" b="1" dirty="0"/>
          </a:p>
        </p:txBody>
      </p:sp>
    </p:spTree>
    <p:extLst>
      <p:ext uri="{BB962C8B-B14F-4D97-AF65-F5344CB8AC3E}">
        <p14:creationId xmlns:p14="http://schemas.microsoft.com/office/powerpoint/2010/main" val="4135681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smtClean="0"/>
              <a:t>What is an event?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64128" y="2508087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smtClean="0"/>
              <a:t>Events</a:t>
            </a:r>
          </a:p>
          <a:p>
            <a:pPr marL="0" indent="0">
              <a:buNone/>
            </a:pPr>
            <a:r>
              <a:rPr lang="en-GB" dirty="0" smtClean="0"/>
              <a:t>Are </a:t>
            </a:r>
          </a:p>
          <a:p>
            <a:pPr marL="0" indent="0">
              <a:buNone/>
            </a:pPr>
            <a:r>
              <a:rPr lang="en-GB" dirty="0" smtClean="0"/>
              <a:t>Immutable</a:t>
            </a:r>
            <a:endParaRPr lang="en-GB" dirty="0"/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3419670" y="1399592"/>
            <a:ext cx="5099179" cy="74028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27744">
            <a:off x="7105564" y="1768039"/>
            <a:ext cx="5661521" cy="881784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8" name="Straight Connector 7"/>
          <p:cNvCxnSpPr/>
          <p:nvPr/>
        </p:nvCxnSpPr>
        <p:spPr>
          <a:xfrm flipV="1">
            <a:off x="1633634" y="3086693"/>
            <a:ext cx="1251856" cy="74028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1633634" y="4469363"/>
            <a:ext cx="2251773" cy="124601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4562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2010" y="2127379"/>
            <a:ext cx="4497314" cy="459725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GB" dirty="0" err="1"/>
              <a:t>Idempotency</a:t>
            </a:r>
            <a:endParaRPr lang="en-GB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3782009" y="1547817"/>
            <a:ext cx="4441371" cy="13480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3409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GB" dirty="0" smtClean="0"/>
              <a:t>ORDERING</a:t>
            </a:r>
            <a:endParaRPr lang="en-GB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3782009" y="1547817"/>
            <a:ext cx="4441371" cy="13480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8271" y="2332730"/>
            <a:ext cx="6362302" cy="36015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20933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GB" dirty="0" smtClean="0"/>
              <a:t>How soon is now?</a:t>
            </a:r>
            <a:endParaRPr lang="en-GB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3782009" y="1547817"/>
            <a:ext cx="4441371" cy="13480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424026">
            <a:off x="838200" y="2466372"/>
            <a:ext cx="10684801" cy="284328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77631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smtClean="0"/>
              <a:t>MODERNIZING Current APP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6563">
            <a:off x="3707875" y="2195409"/>
            <a:ext cx="4776249" cy="358295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0106" y="5518133"/>
            <a:ext cx="2497723" cy="120160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78358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596" y="2595141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en-GB" sz="6600" dirty="0" smtClean="0"/>
              <a:t>EVENTS CAN Lead to</a:t>
            </a:r>
            <a:br>
              <a:rPr lang="en-GB" sz="6600" dirty="0" smtClean="0"/>
            </a:br>
            <a:r>
              <a:rPr lang="en-GB" sz="6600" dirty="0" smtClean="0"/>
              <a:t> BETTER</a:t>
            </a:r>
            <a:br>
              <a:rPr lang="en-GB" sz="6600" dirty="0" smtClean="0"/>
            </a:br>
            <a:r>
              <a:rPr lang="en-GB" sz="6600" dirty="0" err="1" smtClean="0"/>
              <a:t>Certainity</a:t>
            </a:r>
            <a:endParaRPr lang="en-GB" sz="6600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3660710" y="4570934"/>
            <a:ext cx="4441371" cy="13480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4873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596" y="2595141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en-GB" sz="6600" dirty="0" smtClean="0"/>
              <a:t>EVENTS Help US</a:t>
            </a:r>
            <a:br>
              <a:rPr lang="en-GB" sz="6600" dirty="0" smtClean="0"/>
            </a:br>
            <a:r>
              <a:rPr lang="en-GB" sz="6600" dirty="0" smtClean="0"/>
              <a:t>Manage Failure</a:t>
            </a:r>
            <a:br>
              <a:rPr lang="en-GB" sz="6600" dirty="0" smtClean="0"/>
            </a:br>
            <a:r>
              <a:rPr lang="en-GB" sz="6600" dirty="0" smtClean="0"/>
              <a:t>instead avoiding it</a:t>
            </a:r>
            <a:endParaRPr lang="en-GB" sz="6600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5589037" y="4599992"/>
            <a:ext cx="2513044" cy="10574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 flipV="1">
            <a:off x="3130421" y="3592286"/>
            <a:ext cx="5501950" cy="96417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7958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442980">
            <a:off x="3050870" y="2191144"/>
            <a:ext cx="6090259" cy="378199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GB" dirty="0" smtClean="0"/>
              <a:t>Quotes</a:t>
            </a:r>
            <a:endParaRPr lang="en-GB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3782009" y="1547817"/>
            <a:ext cx="4441371" cy="13480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0851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GB" dirty="0" smtClean="0"/>
              <a:t>Quotes</a:t>
            </a:r>
            <a:endParaRPr lang="en-GB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3782009" y="1547817"/>
            <a:ext cx="4441371" cy="13480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84898">
            <a:off x="3863113" y="2414728"/>
            <a:ext cx="4279161" cy="303625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84264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596" y="2595141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en-GB" sz="6600" dirty="0" smtClean="0"/>
              <a:t>Information has latency</a:t>
            </a:r>
            <a:br>
              <a:rPr lang="en-GB" sz="6600" dirty="0" smtClean="0"/>
            </a:br>
            <a:r>
              <a:rPr lang="en-GB" sz="6600" dirty="0" smtClean="0"/>
              <a:t>There is no Now</a:t>
            </a:r>
            <a:br>
              <a:rPr lang="en-GB" sz="6600" dirty="0" smtClean="0"/>
            </a:br>
            <a:r>
              <a:rPr lang="en-GB" sz="6600" dirty="0"/>
              <a:t/>
            </a:r>
            <a:br>
              <a:rPr lang="en-GB" sz="6600" dirty="0"/>
            </a:br>
            <a:r>
              <a:rPr lang="en-GB" sz="4400" dirty="0" smtClean="0"/>
              <a:t>Information is always</a:t>
            </a:r>
            <a:br>
              <a:rPr lang="en-GB" sz="4400" dirty="0" smtClean="0"/>
            </a:br>
            <a:r>
              <a:rPr lang="en-GB" sz="4400" dirty="0" smtClean="0"/>
              <a:t>From the past</a:t>
            </a:r>
            <a:endParaRPr lang="en-GB" sz="4400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7455159" y="2111825"/>
            <a:ext cx="2513044" cy="10574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 flipV="1">
            <a:off x="3209731" y="2968056"/>
            <a:ext cx="5501950" cy="96417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2124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GB" dirty="0" smtClean="0"/>
              <a:t>Events Give better boundaries</a:t>
            </a:r>
            <a:br>
              <a:rPr lang="en-GB" dirty="0" smtClean="0"/>
            </a:br>
            <a:r>
              <a:rPr lang="en-GB" dirty="0" smtClean="0"/>
              <a:t>And Flexibility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7838">
            <a:off x="3224613" y="2552960"/>
            <a:ext cx="5892063" cy="3885714"/>
          </a:xfrm>
        </p:spPr>
      </p:pic>
      <p:cxnSp>
        <p:nvCxnSpPr>
          <p:cNvPr id="5" name="Straight Connector 4"/>
          <p:cNvCxnSpPr/>
          <p:nvPr/>
        </p:nvCxnSpPr>
        <p:spPr>
          <a:xfrm>
            <a:off x="7473820" y="975033"/>
            <a:ext cx="2513044" cy="10574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V="1">
            <a:off x="5187820" y="1745503"/>
            <a:ext cx="2929813" cy="129059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8434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smtClean="0"/>
              <a:t>What is an event?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64128" y="2508087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smtClean="0"/>
              <a:t>Events Can </a:t>
            </a:r>
          </a:p>
          <a:p>
            <a:pPr marL="0" indent="0">
              <a:buNone/>
            </a:pPr>
            <a:r>
              <a:rPr lang="en-GB" dirty="0" smtClean="0"/>
              <a:t>Be</a:t>
            </a:r>
          </a:p>
          <a:p>
            <a:pPr marL="0" indent="0">
              <a:buNone/>
            </a:pPr>
            <a:r>
              <a:rPr lang="en-GB" dirty="0" smtClean="0"/>
              <a:t>Ignored </a:t>
            </a:r>
          </a:p>
          <a:p>
            <a:pPr marL="0" indent="0">
              <a:buNone/>
            </a:pPr>
            <a:r>
              <a:rPr lang="en-GB" dirty="0" smtClean="0"/>
              <a:t>But Cannot be </a:t>
            </a:r>
          </a:p>
          <a:p>
            <a:pPr marL="0" indent="0">
              <a:buNone/>
            </a:pPr>
            <a:r>
              <a:rPr lang="en-GB" dirty="0" smtClean="0"/>
              <a:t>RETRACTED</a:t>
            </a:r>
            <a:endParaRPr lang="en-GB" dirty="0"/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3419670" y="1399592"/>
            <a:ext cx="5099179" cy="74028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1633634" y="3086693"/>
            <a:ext cx="1251856" cy="74028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1464128" y="4469447"/>
            <a:ext cx="2251773" cy="124601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1520496" y="5840473"/>
            <a:ext cx="2251773" cy="124601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16156">
            <a:off x="6603486" y="2394234"/>
            <a:ext cx="4189987" cy="388791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72489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err="1" smtClean="0"/>
              <a:t>SOMe</a:t>
            </a:r>
            <a:r>
              <a:rPr lang="en-GB" dirty="0" smtClean="0"/>
              <a:t> Numbers 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8226" y="20322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3600" dirty="0"/>
              <a:t> </a:t>
            </a:r>
            <a:r>
              <a:rPr lang="en-GB" sz="3600" dirty="0" smtClean="0"/>
              <a:t>            is processing over&gt;4.5 trillion messages/Day</a:t>
            </a:r>
          </a:p>
          <a:p>
            <a:pPr marL="0" indent="0">
              <a:buNone/>
            </a:pPr>
            <a:r>
              <a:rPr lang="en-GB" sz="3600" dirty="0"/>
              <a:t> </a:t>
            </a:r>
            <a:r>
              <a:rPr lang="en-GB" sz="3600" dirty="0" smtClean="0"/>
              <a:t>            is processing over 6 Petabytes/Day</a:t>
            </a:r>
          </a:p>
          <a:p>
            <a:pPr marL="0" indent="0">
              <a:buNone/>
            </a:pPr>
            <a:endParaRPr lang="en-GB" sz="3600" dirty="0"/>
          </a:p>
          <a:p>
            <a:pPr marL="0" indent="0">
              <a:buNone/>
            </a:pPr>
            <a:endParaRPr lang="en-GB" sz="3600" dirty="0" smtClean="0"/>
          </a:p>
          <a:p>
            <a:pPr marL="0" indent="0">
              <a:buNone/>
            </a:pPr>
            <a:r>
              <a:rPr lang="en-GB" sz="3600" dirty="0"/>
              <a:t>	</a:t>
            </a:r>
            <a:r>
              <a:rPr lang="en-GB" sz="3600" dirty="0" smtClean="0"/>
              <a:t>OTHERS ALSO ARE NOT FAR BEHIND:</a:t>
            </a:r>
            <a:endParaRPr lang="en-GB" sz="3600" dirty="0"/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3004457" y="1399592"/>
            <a:ext cx="5766318" cy="13578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60215"/>
            <a:ext cx="1747938" cy="55027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3030">
            <a:off x="995282" y="2695463"/>
            <a:ext cx="1433773" cy="55378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437599">
            <a:off x="3561364" y="5327537"/>
            <a:ext cx="4154870" cy="90554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46531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smtClean="0"/>
              <a:t>EVENT STREAMING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 smtClean="0"/>
              <a:t>HELPS YOU:</a:t>
            </a:r>
          </a:p>
          <a:p>
            <a:r>
              <a:rPr lang="en-GB" dirty="0" smtClean="0"/>
              <a:t>Predictability</a:t>
            </a:r>
          </a:p>
          <a:p>
            <a:r>
              <a:rPr lang="en-GB" dirty="0" smtClean="0"/>
              <a:t>MOVE FASTER toward </a:t>
            </a:r>
            <a:r>
              <a:rPr lang="en-GB" dirty="0" err="1" smtClean="0"/>
              <a:t>Resilent</a:t>
            </a:r>
            <a:r>
              <a:rPr lang="en-GB" dirty="0" smtClean="0"/>
              <a:t> AND scalable architecture</a:t>
            </a:r>
          </a:p>
          <a:p>
            <a:r>
              <a:rPr lang="en-GB" dirty="0" smtClean="0"/>
              <a:t>DESIGN </a:t>
            </a:r>
            <a:r>
              <a:rPr lang="en-GB" dirty="0" err="1" smtClean="0"/>
              <a:t>AUTONOMous</a:t>
            </a:r>
            <a:r>
              <a:rPr lang="en-GB" dirty="0" smtClean="0"/>
              <a:t> services</a:t>
            </a:r>
          </a:p>
          <a:p>
            <a:r>
              <a:rPr lang="en-GB" dirty="0" smtClean="0"/>
              <a:t>Be Fault </a:t>
            </a:r>
            <a:r>
              <a:rPr lang="en-GB" dirty="0" err="1" smtClean="0"/>
              <a:t>Tollerant</a:t>
            </a:r>
            <a:endParaRPr lang="en-GB" dirty="0" smtClean="0"/>
          </a:p>
          <a:p>
            <a:r>
              <a:rPr lang="en-GB" dirty="0" smtClean="0"/>
              <a:t>Balance </a:t>
            </a:r>
            <a:r>
              <a:rPr lang="en-GB" dirty="0" err="1" smtClean="0"/>
              <a:t>certainity</a:t>
            </a:r>
            <a:r>
              <a:rPr lang="en-GB" dirty="0" smtClean="0"/>
              <a:t> and </a:t>
            </a:r>
            <a:r>
              <a:rPr lang="en-GB" dirty="0" err="1" smtClean="0"/>
              <a:t>uncertainity</a:t>
            </a:r>
            <a:r>
              <a:rPr lang="en-GB" dirty="0" smtClean="0"/>
              <a:t> </a:t>
            </a:r>
            <a:endParaRPr lang="en-GB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3184849" y="1411695"/>
            <a:ext cx="5822302" cy="8120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5436637" y="3620278"/>
            <a:ext cx="1803918" cy="70857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8304245" y="3585232"/>
            <a:ext cx="1838130" cy="10590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1688841" y="5281127"/>
            <a:ext cx="3648269" cy="120621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2603241" y="4673961"/>
            <a:ext cx="2528596" cy="65990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1338943" y="2904560"/>
            <a:ext cx="2528596" cy="95370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2808514" y="5954456"/>
            <a:ext cx="2528596" cy="4526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6189306" y="5904351"/>
            <a:ext cx="2528596" cy="95370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1908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14180" y="355795"/>
            <a:ext cx="10515600" cy="1325563"/>
          </a:xfrm>
        </p:spPr>
        <p:txBody>
          <a:bodyPr/>
          <a:lstStyle/>
          <a:p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87834">
            <a:off x="3714361" y="887801"/>
            <a:ext cx="4515239" cy="5320457"/>
          </a:xfrm>
          <a:prstGeom prst="rect">
            <a:avLst/>
          </a:prstGeom>
          <a:ln w="22225">
            <a:solidFill>
              <a:schemeClr val="dk1">
                <a:alpha val="22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36541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smtClean="0"/>
              <a:t>What is an event?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8226" y="1901596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smtClean="0"/>
              <a:t>Events Can </a:t>
            </a:r>
          </a:p>
          <a:p>
            <a:pPr marL="0" indent="0">
              <a:buNone/>
            </a:pPr>
            <a:r>
              <a:rPr lang="en-GB" dirty="0" smtClean="0"/>
              <a:t>Be INTERPRETED</a:t>
            </a:r>
          </a:p>
          <a:p>
            <a:pPr marL="0" indent="0">
              <a:buNone/>
            </a:pPr>
            <a:r>
              <a:rPr lang="en-GB" dirty="0" smtClean="0"/>
              <a:t>Differently</a:t>
            </a:r>
            <a:endParaRPr lang="en-GB" dirty="0"/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3419670" y="1399592"/>
            <a:ext cx="5099179" cy="74028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1297732" y="2480202"/>
            <a:ext cx="1251856" cy="74028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1423701" y="3862955"/>
            <a:ext cx="2251773" cy="124601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60965">
            <a:off x="3816332" y="4638053"/>
            <a:ext cx="3734005" cy="161296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9192">
            <a:off x="6804386" y="2561034"/>
            <a:ext cx="3990906" cy="219499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09331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smtClean="0"/>
              <a:t>What is an event?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8226" y="1901596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smtClean="0"/>
              <a:t>Events are</a:t>
            </a:r>
          </a:p>
          <a:p>
            <a:pPr marL="0" indent="0">
              <a:buNone/>
            </a:pPr>
            <a:r>
              <a:rPr lang="en-GB" dirty="0" smtClean="0"/>
              <a:t>Messages</a:t>
            </a:r>
            <a:endParaRPr lang="en-GB" dirty="0"/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3419670" y="1399592"/>
            <a:ext cx="5099179" cy="74028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1297732" y="2480202"/>
            <a:ext cx="1251856" cy="74028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1258099" y="3258092"/>
            <a:ext cx="2251773" cy="124601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47644">
            <a:off x="4798268" y="1744508"/>
            <a:ext cx="4876800" cy="48768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97177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smtClean="0"/>
              <a:t>What is a Command?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7247" y="2508087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smtClean="0"/>
              <a:t>Method</a:t>
            </a:r>
          </a:p>
          <a:p>
            <a:pPr marL="0" indent="0">
              <a:buNone/>
            </a:pPr>
            <a:r>
              <a:rPr lang="en-GB" dirty="0" smtClean="0"/>
              <a:t>Action </a:t>
            </a:r>
          </a:p>
          <a:p>
            <a:pPr marL="0" indent="0">
              <a:buNone/>
            </a:pPr>
            <a:r>
              <a:rPr lang="en-GB" dirty="0" smtClean="0"/>
              <a:t>Request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 smtClean="0"/>
              <a:t>Also message</a:t>
            </a:r>
            <a:endParaRPr lang="en-GB" dirty="0"/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3419670" y="1399592"/>
            <a:ext cx="5099179" cy="74028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4656753" y="3086693"/>
            <a:ext cx="1251856" cy="74028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4274992" y="4443082"/>
            <a:ext cx="2251773" cy="124601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8029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GB" dirty="0" smtClean="0"/>
              <a:t>COMMAND = intent            EVENT=Fact</a:t>
            </a:r>
            <a:endParaRPr lang="en-GB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2016189" y="1434636"/>
            <a:ext cx="2341207" cy="118070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26766">
            <a:off x="429208" y="2458034"/>
            <a:ext cx="4935894" cy="27764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39512">
            <a:off x="7133557" y="1917230"/>
            <a:ext cx="5661521" cy="881784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1" name="Straight Connector 10"/>
          <p:cNvCxnSpPr/>
          <p:nvPr/>
        </p:nvCxnSpPr>
        <p:spPr>
          <a:xfrm flipV="1">
            <a:off x="8712461" y="1449336"/>
            <a:ext cx="1251856" cy="74028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5418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Dominique">
      <a:majorFont>
        <a:latin typeface="Dominique"/>
        <a:ea typeface=""/>
        <a:cs typeface=""/>
      </a:majorFont>
      <a:minorFont>
        <a:latin typeface="Dominiqu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1246</TotalTime>
  <Words>374</Words>
  <Application>Microsoft Office PowerPoint</Application>
  <PresentationFormat>Widescreen</PresentationFormat>
  <Paragraphs>135</Paragraphs>
  <Slides>52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5" baseType="lpstr">
      <vt:lpstr>Dominique</vt:lpstr>
      <vt:lpstr>Arial</vt:lpstr>
      <vt:lpstr>Office Theme</vt:lpstr>
      <vt:lpstr>Event Streaming</vt:lpstr>
      <vt:lpstr>What is an event?</vt:lpstr>
      <vt:lpstr>What is an event?</vt:lpstr>
      <vt:lpstr>What is an event?</vt:lpstr>
      <vt:lpstr>What is an event?</vt:lpstr>
      <vt:lpstr>What is an event?</vt:lpstr>
      <vt:lpstr>What is an event?</vt:lpstr>
      <vt:lpstr>What is a Command?</vt:lpstr>
      <vt:lpstr>COMMAND = intent            EVENT=Fact</vt:lpstr>
      <vt:lpstr>Commands vs Events</vt:lpstr>
      <vt:lpstr>What is an event STREAM?</vt:lpstr>
      <vt:lpstr>What is an event STREAM?</vt:lpstr>
      <vt:lpstr>What is an event STREAM?</vt:lpstr>
      <vt:lpstr>What is an event STREAM?</vt:lpstr>
      <vt:lpstr>What is an event STREAM?</vt:lpstr>
      <vt:lpstr>What is an event STREAM?</vt:lpstr>
      <vt:lpstr>PowerPoint Presentation</vt:lpstr>
      <vt:lpstr>THE ORIGINS</vt:lpstr>
      <vt:lpstr>THE ORIGINS</vt:lpstr>
      <vt:lpstr>THE ORIGINS</vt:lpstr>
      <vt:lpstr>THE ORIGINS</vt:lpstr>
      <vt:lpstr>Message BUS</vt:lpstr>
      <vt:lpstr>Message BUS</vt:lpstr>
      <vt:lpstr>Message BUS</vt:lpstr>
      <vt:lpstr>Message BUS</vt:lpstr>
      <vt:lpstr>Message BUS</vt:lpstr>
      <vt:lpstr>Message BUS</vt:lpstr>
      <vt:lpstr>Streaming system</vt:lpstr>
      <vt:lpstr>Streaming system</vt:lpstr>
      <vt:lpstr>Streaming system</vt:lpstr>
      <vt:lpstr>Streaming system</vt:lpstr>
      <vt:lpstr>Streaming system</vt:lpstr>
      <vt:lpstr>Streaming system</vt:lpstr>
      <vt:lpstr>Streaming system</vt:lpstr>
      <vt:lpstr>Streaming system</vt:lpstr>
      <vt:lpstr>Streaming system</vt:lpstr>
      <vt:lpstr>Streaming system</vt:lpstr>
      <vt:lpstr>Event driven services</vt:lpstr>
      <vt:lpstr>Eventual consistency</vt:lpstr>
      <vt:lpstr>Idempotency</vt:lpstr>
      <vt:lpstr>ORDERING</vt:lpstr>
      <vt:lpstr>How soon is now?</vt:lpstr>
      <vt:lpstr>MODERNIZING Current APP</vt:lpstr>
      <vt:lpstr>EVENTS CAN Lead to  BETTER Certainity</vt:lpstr>
      <vt:lpstr>EVENTS Help US Manage Failure instead avoiding it</vt:lpstr>
      <vt:lpstr>Quotes</vt:lpstr>
      <vt:lpstr>Quotes</vt:lpstr>
      <vt:lpstr>Information has latency There is no Now  Information is always From the past</vt:lpstr>
      <vt:lpstr>Events Give better boundaries And Flexibility</vt:lpstr>
      <vt:lpstr>SOMe Numbers </vt:lpstr>
      <vt:lpstr>EVENT STREAMING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Event Streaming</dc:title>
  <dc:creator>Oskar Dudycz</dc:creator>
  <cp:lastModifiedBy>Oskar Dudycz</cp:lastModifiedBy>
  <cp:revision>88</cp:revision>
  <cp:lastPrinted>2019-05-08T12:52:32Z</cp:lastPrinted>
  <dcterms:created xsi:type="dcterms:W3CDTF">2019-05-07T16:08:34Z</dcterms:created>
  <dcterms:modified xsi:type="dcterms:W3CDTF">2019-07-08T17:50:40Z</dcterms:modified>
</cp:coreProperties>
</file>